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87" r:id="rId2"/>
    <p:sldId id="288" r:id="rId3"/>
    <p:sldId id="289" r:id="rId4"/>
    <p:sldId id="295" r:id="rId5"/>
    <p:sldId id="290" r:id="rId6"/>
    <p:sldId id="291" r:id="rId7"/>
    <p:sldId id="292" r:id="rId8"/>
    <p:sldId id="293" r:id="rId9"/>
    <p:sldId id="294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68D-B6F0-42BE-AD86-7E9AFE50FFCE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46EEF-FA49-486C-8AC1-A5706EE084FD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01.01.2008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Etunimi Sukunimi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3FA9D-51AB-490A-85A5-CF63E2AA1F67}" type="slidenum">
              <a:rPr lang="fi-FI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9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AA03-76E1-486B-A903-6706EAD31A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98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8521A-999C-4F32-97EC-6BE79E7E32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31989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C788-637B-4332-B996-2809CCA09B0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89545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9804F-A982-44A7-92C4-1F327DD696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02241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A4767-377A-4591-BFE1-66DB0BA908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76023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201B-5ECA-443E-9FE8-3AB7DE2DFBA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7146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EBD8-BFB1-4D92-B9AA-E9C89302643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4734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9C88A-49AE-46CD-8EA1-3D66F9E174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428591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99BE-D4E2-4EFC-BB0D-25C5662CC65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85594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4B726-9241-4785-8706-FC99F7F066C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84710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1027" name="Picture 8" descr="TEMPOWERPOINT_sivu_sinine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01.01.2008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Etunimi Sukunimi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2C9C-A473-4090-84C6-EC441AA4A32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6911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323528" y="188640"/>
            <a:ext cx="8116324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 smtClean="0"/>
              <a:t>Tieto- neuvonta- ja ohjauspalveluiden </a:t>
            </a:r>
          </a:p>
          <a:p>
            <a:r>
              <a:rPr lang="fi-FI" sz="3200" b="1" dirty="0" smtClean="0"/>
              <a:t>ja nuorten palvelujen työkokous </a:t>
            </a:r>
          </a:p>
          <a:p>
            <a:r>
              <a:rPr lang="fi-FI" b="1" dirty="0" smtClean="0"/>
              <a:t>			</a:t>
            </a:r>
            <a:r>
              <a:rPr lang="fi-FI" dirty="0" smtClean="0"/>
              <a:t>Helsinki 10. – 11.3.2015</a:t>
            </a:r>
          </a:p>
          <a:p>
            <a:endParaRPr lang="fi-FI" b="1" dirty="0" smtClean="0"/>
          </a:p>
          <a:p>
            <a:r>
              <a:rPr lang="fi-FI" sz="2000" b="1" dirty="0" smtClean="0"/>
              <a:t>			</a:t>
            </a:r>
            <a:r>
              <a:rPr lang="fi-FI" sz="2000" dirty="0" smtClean="0"/>
              <a:t>10.3.  klo 13.00 – 16.30</a:t>
            </a:r>
          </a:p>
          <a:p>
            <a:r>
              <a:rPr lang="fi-FI" sz="2000" b="1" dirty="0" smtClean="0"/>
              <a:t>Palveluprosessit - palveluiden nivoutuminen kokonaisuudeksi</a:t>
            </a:r>
          </a:p>
          <a:p>
            <a:endParaRPr lang="fi-FI" b="1" dirty="0" smtClean="0"/>
          </a:p>
          <a:p>
            <a:endParaRPr lang="fi-FI" b="1" dirty="0" smtClean="0"/>
          </a:p>
          <a:p>
            <a:r>
              <a:rPr lang="fi-FI" sz="2000" b="1" dirty="0" smtClean="0"/>
              <a:t>Ryhmäpohdinta edellä läpikäytyihin palveluesimerkkien pohjalta:</a:t>
            </a:r>
          </a:p>
          <a:p>
            <a:endParaRPr lang="fi-FI" sz="2000" b="1" dirty="0" smtClean="0"/>
          </a:p>
          <a:p>
            <a:r>
              <a:rPr lang="fi-FI" sz="2000" dirty="0" smtClean="0"/>
              <a:t>Ryhmien 1- 6 tehtävänä on: </a:t>
            </a:r>
          </a:p>
          <a:p>
            <a:r>
              <a:rPr lang="fi-FI" sz="2000" dirty="0" smtClean="0"/>
              <a:t>”Miten tämän palvelun niveltymistä kokonaispalveluun parannetaan”</a:t>
            </a:r>
          </a:p>
          <a:p>
            <a:r>
              <a:rPr lang="fi-FI" sz="2000" dirty="0" smtClean="0"/>
              <a:t> </a:t>
            </a:r>
          </a:p>
          <a:p>
            <a:r>
              <a:rPr lang="fi-FI" sz="2000" dirty="0" smtClean="0"/>
              <a:t>Ryhmän 7 tehtävänä on:</a:t>
            </a:r>
          </a:p>
          <a:p>
            <a:r>
              <a:rPr lang="fi-FI" sz="2000" dirty="0" smtClean="0"/>
              <a:t>”Miten maahanmuuttajien palvelujen kokonaisuutta kehitetään”</a:t>
            </a:r>
          </a:p>
          <a:p>
            <a:endParaRPr lang="fi-FI" sz="2000" dirty="0" smtClean="0"/>
          </a:p>
          <a:p>
            <a:r>
              <a:rPr lang="fi-FI" sz="2000" dirty="0" smtClean="0"/>
              <a:t>(Raportointipohjat tämän diasarjan jatkona)</a:t>
            </a:r>
          </a:p>
          <a:p>
            <a:endParaRPr lang="fi-FI" sz="2000" b="1" dirty="0" smtClean="0"/>
          </a:p>
          <a:p>
            <a:endParaRPr lang="fi-FI" sz="2000" b="1" dirty="0" smtClean="0"/>
          </a:p>
          <a:p>
            <a:endParaRPr lang="fi-FI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kehys 4"/>
          <p:cNvSpPr txBox="1"/>
          <p:nvPr/>
        </p:nvSpPr>
        <p:spPr>
          <a:xfrm>
            <a:off x="467544" y="476672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827584" y="54868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611560" y="332656"/>
            <a:ext cx="85416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1. </a:t>
            </a:r>
          </a:p>
          <a:p>
            <a:r>
              <a:rPr lang="fi-FI" dirty="0" smtClean="0"/>
              <a:t>Miten </a:t>
            </a:r>
            <a:r>
              <a:rPr lang="fi-FI" b="1" dirty="0" err="1" smtClean="0">
                <a:solidFill>
                  <a:srgbClr val="FF0000"/>
                </a:solidFill>
              </a:rPr>
              <a:t>TE-hallinnon</a:t>
            </a:r>
            <a:r>
              <a:rPr lang="fi-FI" b="1" dirty="0" smtClean="0">
                <a:solidFill>
                  <a:srgbClr val="FF0000"/>
                </a:solidFill>
              </a:rPr>
              <a:t> asiakaspalvelukeskuksen palveluita </a:t>
            </a:r>
            <a:r>
              <a:rPr lang="fi-FI" dirty="0" smtClean="0"/>
              <a:t>nykyistä paremmin</a:t>
            </a:r>
          </a:p>
          <a:p>
            <a:r>
              <a:rPr lang="fi-FI" dirty="0" smtClean="0"/>
              <a:t>kytketään 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 </a:t>
            </a:r>
          </a:p>
          <a:p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 Lisäresurssi, tukee </a:t>
            </a:r>
            <a:r>
              <a:rPr lang="fi-FI" dirty="0" err="1" smtClean="0"/>
              <a:t>TE-toimiston</a:t>
            </a:r>
            <a:r>
              <a:rPr lang="fi-FI" dirty="0" smtClean="0"/>
              <a:t> tarjoamia palveluita (esim. jos ruuhkaa)</a:t>
            </a:r>
          </a:p>
          <a:p>
            <a:pPr lvl="1"/>
            <a:r>
              <a:rPr lang="fi-FI" dirty="0" smtClean="0"/>
              <a:t>-&gt; Tiedottaminen selkeästi, laajalti (esim. </a:t>
            </a:r>
            <a:r>
              <a:rPr lang="fi-FI" dirty="0" err="1" smtClean="0"/>
              <a:t>opot</a:t>
            </a:r>
            <a:r>
              <a:rPr lang="fi-FI" dirty="0" smtClean="0"/>
              <a:t>, nuorten alueelliset ohjaus-</a:t>
            </a:r>
          </a:p>
          <a:p>
            <a:pPr lvl="1"/>
            <a:r>
              <a:rPr lang="fi-FI" dirty="0" smtClean="0"/>
              <a:t>ja palveluverkostot)</a:t>
            </a:r>
          </a:p>
          <a:p>
            <a:pPr lvl="1"/>
            <a:r>
              <a:rPr lang="fi-FI" dirty="0" smtClean="0"/>
              <a:t>-&gt; Syrjäytymisen ehkäisy, myös jos pitkät välimatkat -&gt; tasa-arvo palveluiden </a:t>
            </a:r>
          </a:p>
          <a:p>
            <a:pPr lvl="1"/>
            <a:r>
              <a:rPr lang="fi-FI" dirty="0" smtClean="0"/>
              <a:t>saatavuudessa (tiedottaminen nuorisotyöntekijöille, etsivää nuorisotyötä</a:t>
            </a:r>
          </a:p>
          <a:p>
            <a:pPr lvl="1"/>
            <a:r>
              <a:rPr lang="fi-FI" dirty="0" smtClean="0"/>
              <a:t>tekeville)</a:t>
            </a:r>
          </a:p>
          <a:p>
            <a:pPr>
              <a:buFontTx/>
              <a:buChar char="-"/>
            </a:pPr>
            <a:r>
              <a:rPr lang="fi-FI" dirty="0" smtClean="0"/>
              <a:t> Selkeä ero paikallisten ja valtakunnallisten palveluiden välille (Työlinjan</a:t>
            </a:r>
          </a:p>
          <a:p>
            <a:r>
              <a:rPr lang="fi-FI" dirty="0" smtClean="0"/>
              <a:t>mahdollisuus osallistua alueellisiin verkostoihin (ELO)?)</a:t>
            </a:r>
          </a:p>
          <a:p>
            <a:pPr>
              <a:buFontTx/>
              <a:buChar char="-"/>
            </a:pPr>
            <a:r>
              <a:rPr lang="fi-FI" dirty="0" err="1" smtClean="0"/>
              <a:t>URA-merkinnät</a:t>
            </a:r>
            <a:r>
              <a:rPr lang="fi-FI" dirty="0" smtClean="0"/>
              <a:t>  </a:t>
            </a:r>
            <a:r>
              <a:rPr lang="fi-FI" dirty="0" err="1" smtClean="0"/>
              <a:t>-&gt;Tiedon</a:t>
            </a:r>
            <a:r>
              <a:rPr lang="fi-FI" dirty="0" smtClean="0"/>
              <a:t> siirtyminen (asiakaspinta)</a:t>
            </a:r>
          </a:p>
          <a:p>
            <a:pPr>
              <a:buFontTx/>
              <a:buChar char="-"/>
            </a:pPr>
            <a:r>
              <a:rPr lang="fi-FI" dirty="0" smtClean="0"/>
              <a:t> Verkostoyhteistyö ja valtakunnallinen tiedottaminen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683568" y="188640"/>
            <a:ext cx="83022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2.</a:t>
            </a:r>
          </a:p>
          <a:p>
            <a:r>
              <a:rPr lang="fi-FI" dirty="0" smtClean="0"/>
              <a:t>Miten </a:t>
            </a:r>
            <a:r>
              <a:rPr lang="fi-FI" b="1" dirty="0" err="1" smtClean="0">
                <a:solidFill>
                  <a:srgbClr val="FF0000"/>
                </a:solidFill>
              </a:rPr>
              <a:t>TYP:n</a:t>
            </a:r>
            <a:r>
              <a:rPr lang="fi-FI" b="1" dirty="0" smtClean="0">
                <a:solidFill>
                  <a:srgbClr val="FF0000"/>
                </a:solidFill>
              </a:rPr>
              <a:t> / kunnan / sosiaalityön / kuntouttavan työtoiminnan palveluita</a:t>
            </a:r>
          </a:p>
          <a:p>
            <a:r>
              <a:rPr lang="fi-FI" dirty="0" smtClean="0"/>
              <a:t>nykyistä paremmin kytketään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</a:t>
            </a:r>
          </a:p>
          <a:p>
            <a:endParaRPr lang="fi-FI" dirty="0" smtClean="0"/>
          </a:p>
          <a:p>
            <a:r>
              <a:rPr lang="fi-FI" dirty="0" smtClean="0"/>
              <a:t> </a:t>
            </a:r>
          </a:p>
          <a:p>
            <a:endParaRPr lang="fi-FI" dirty="0"/>
          </a:p>
        </p:txBody>
      </p:sp>
      <p:sp>
        <p:nvSpPr>
          <p:cNvPr id="3" name="Suorakulmio 2"/>
          <p:cNvSpPr/>
          <p:nvPr/>
        </p:nvSpPr>
        <p:spPr>
          <a:xfrm>
            <a:off x="683568" y="1196752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TYP on kuitenkin erillinen </a:t>
            </a:r>
            <a:r>
              <a:rPr lang="fi-FI" dirty="0" err="1" smtClean="0"/>
              <a:t>TE-toimistoon</a:t>
            </a:r>
            <a:r>
              <a:rPr lang="fi-FI" dirty="0" smtClean="0"/>
              <a:t> nähden.  Arvio siitä, onko </a:t>
            </a:r>
            <a:r>
              <a:rPr lang="fi-FI" dirty="0" err="1" smtClean="0"/>
              <a:t>moniammatillisen</a:t>
            </a:r>
            <a:r>
              <a:rPr lang="fi-FI" dirty="0" smtClean="0"/>
              <a:t> palvelun tarvetta.</a:t>
            </a:r>
          </a:p>
          <a:p>
            <a:endParaRPr lang="fi-FI" dirty="0" smtClean="0"/>
          </a:p>
          <a:p>
            <a:r>
              <a:rPr lang="fi-FI" dirty="0" smtClean="0"/>
              <a:t>Aktivointisuunnitelman  tekemisessä  erilaisia käytäntöjä. Joskus mennään kuntien talous edellä. </a:t>
            </a:r>
          </a:p>
          <a:p>
            <a:endParaRPr lang="fi-FI" dirty="0" smtClean="0"/>
          </a:p>
          <a:p>
            <a:r>
              <a:rPr lang="fi-FI" dirty="0" smtClean="0"/>
              <a:t>Yhteistyö lainsäädännön toteuttamisen näkökulmasta – tehdään määrää.  Pitäisi olla yksilön kannalta ’pysähtymisen kohta’. Pohdinta, mitä tehdään. Palvelun näkeminen sosiaalipalveluna. </a:t>
            </a:r>
          </a:p>
          <a:p>
            <a:r>
              <a:rPr lang="fi-FI" dirty="0" smtClean="0"/>
              <a:t>Mielenterveyskuntoutujien ja päihdekuntoutujien kohdalla palveluvajetta. </a:t>
            </a:r>
          </a:p>
          <a:p>
            <a:endParaRPr lang="fi-FI" dirty="0" smtClean="0"/>
          </a:p>
          <a:p>
            <a:r>
              <a:rPr lang="fi-FI" dirty="0" smtClean="0"/>
              <a:t>Kuntoutujan kohdalla ei ole yhteistyöelintä – epäselvä kenellä on prosessivastuu asiakkaasta . Aikuissosiaalityössä sosiaalityöntekijälle rooli olisi luonteva. </a:t>
            </a:r>
          </a:p>
          <a:p>
            <a:endParaRPr lang="fi-FI" dirty="0" smtClean="0"/>
          </a:p>
          <a:p>
            <a:r>
              <a:rPr lang="fi-FI" dirty="0" smtClean="0"/>
              <a:t>Kontaktit verkostoon pienillä paikkakunnilla toimivat hyvin. Henkilöstön vaihtuvuus ongelma. Asiakas voi olla lastensuojelun asiakkaana.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2"/>
          <p:cNvSpPr txBox="1">
            <a:spLocks/>
          </p:cNvSpPr>
          <p:nvPr/>
        </p:nvSpPr>
        <p:spPr>
          <a:xfrm>
            <a:off x="395288" y="260648"/>
            <a:ext cx="8424862" cy="5400377"/>
          </a:xfrm>
          <a:prstGeom prst="rect">
            <a:avLst/>
          </a:prstGeom>
        </p:spPr>
        <p:txBody>
          <a:bodyPr/>
          <a:lstStyle/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TE-toimistouudistus</a:t>
            </a: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vaikuttaa siihen, että asiakasprosessien hallintaan ei ole aikaa (esim. muistilista voisi olla hyvä, jos sitä ehtisi tutkia).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Aksu</a:t>
            </a: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ei ole aina paras tapa -&gt;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ratkaisuna voi olla muu kontakti sosiaalitoimeen 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Hankkeiden käyttäminen:  tukihenkilö elämänhallinnan ja sosiaalivahvistaminen  ja starttipajojen tarjoamat palvelut (</a:t>
            </a:r>
            <a:r>
              <a:rPr kumimoji="0" lang="fi-FI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mukan</a:t>
            </a: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myös etsivä nuorisotyö. ’Rinnalla kulkija’ tuo esille vaihtoehdot ja tarvittaessa neuvoo viranomaispalveluihin. Palvelutarpeen täsmentäminen.  Oikea palvelu oikeaan aikaan. 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Palvelun vaiheistusmallin vieminen myös palveluntuottajien tietoisuuteen ja työkaluksi. Palvelukartan yhdistäminen vaiheistusmalliin. 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Vaiheistuksen idea hyvä. 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Terveystarkastus pitäisi nähdä itsenäisenä palvelupaletin osana, tilanteen selvittämisen väline. Kaikkien asiantuntijoiden käytössä.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i-FI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Terveystarkastuksen merkitys seulana ei ehkä toteudu. Eivät pääsen jatkopalveluihin – oikeat asiat ei tule esille. Neuvotteluja  </a:t>
            </a:r>
          </a:p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i-FI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611560" y="54868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3.</a:t>
            </a:r>
          </a:p>
          <a:p>
            <a:r>
              <a:rPr lang="fi-FI" dirty="0" smtClean="0"/>
              <a:t>Miten </a:t>
            </a:r>
            <a:r>
              <a:rPr lang="fi-FI" b="1" dirty="0" smtClean="0">
                <a:solidFill>
                  <a:srgbClr val="FF0000"/>
                </a:solidFill>
              </a:rPr>
              <a:t>työpajatoimintaa ja työpajojen palveluita </a:t>
            </a:r>
            <a:r>
              <a:rPr lang="fi-FI" dirty="0" smtClean="0"/>
              <a:t>nykyistä paremmin</a:t>
            </a:r>
          </a:p>
          <a:p>
            <a:r>
              <a:rPr lang="fi-FI" dirty="0" smtClean="0"/>
              <a:t>kytketään 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 </a:t>
            </a:r>
            <a:endParaRPr lang="fi-FI" dirty="0"/>
          </a:p>
        </p:txBody>
      </p:sp>
      <p:sp>
        <p:nvSpPr>
          <p:cNvPr id="3" name="Suorakulmio 2"/>
          <p:cNvSpPr/>
          <p:nvPr/>
        </p:nvSpPr>
        <p:spPr>
          <a:xfrm>
            <a:off x="611560" y="1628800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TE-toimistoissa</a:t>
            </a:r>
            <a:r>
              <a:rPr lang="fi-FI" dirty="0" smtClean="0"/>
              <a:t> palvelulinjojen välinen yhteistyö koetaan joiltain osin haastavaksi.</a:t>
            </a:r>
          </a:p>
          <a:p>
            <a:endParaRPr lang="fi-FI" dirty="0" smtClean="0"/>
          </a:p>
          <a:p>
            <a:r>
              <a:rPr lang="fi-FI" dirty="0" smtClean="0"/>
              <a:t>- Nuorten asiakkaiden tilanteisiin ei ehditä perehtymään kunnolla. -&gt; Onko </a:t>
            </a:r>
            <a:r>
              <a:rPr lang="fi-FI" dirty="0" err="1" smtClean="0"/>
              <a:t>TE-toimiston</a:t>
            </a:r>
            <a:r>
              <a:rPr lang="fi-FI" dirty="0" smtClean="0"/>
              <a:t> tarkoitus kytkeä osaksi palveluprosessia vai vain varmistaa toimeentulo nuorelle?</a:t>
            </a:r>
          </a:p>
          <a:p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Työkokeilu ei aina sovellu palveluksi, jolla mennään pajalle. Tarvitaanko uusi pajaan kartoittamisjakso?</a:t>
            </a:r>
          </a:p>
          <a:p>
            <a:pPr>
              <a:buFontTx/>
              <a:buChar char="-"/>
            </a:pP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Miten rakennetaan luottamusta toisiin toimijoihin ja toisten arvioihin. Miten varmistetaan, että nuoren kokonaistilanne on jonkun ”näpeissä”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827584" y="548680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4.</a:t>
            </a:r>
          </a:p>
          <a:p>
            <a:endParaRPr lang="fi-FI" dirty="0" smtClean="0"/>
          </a:p>
          <a:p>
            <a:r>
              <a:rPr lang="fi-FI" dirty="0" smtClean="0"/>
              <a:t>Miten </a:t>
            </a:r>
            <a:r>
              <a:rPr lang="fi-FI" b="1" dirty="0" smtClean="0">
                <a:solidFill>
                  <a:srgbClr val="FF0000"/>
                </a:solidFill>
              </a:rPr>
              <a:t>Valmennus-palveluita</a:t>
            </a:r>
            <a:r>
              <a:rPr lang="fi-FI" dirty="0" smtClean="0"/>
              <a:t> nykyistä paremmin kytketään 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 </a:t>
            </a:r>
          </a:p>
          <a:p>
            <a:endParaRPr lang="fi-FI" dirty="0"/>
          </a:p>
        </p:txBody>
      </p:sp>
      <p:sp>
        <p:nvSpPr>
          <p:cNvPr id="3" name="Suorakulmio 2"/>
          <p:cNvSpPr/>
          <p:nvPr/>
        </p:nvSpPr>
        <p:spPr>
          <a:xfrm>
            <a:off x="971600" y="198884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i-FI" dirty="0" smtClean="0"/>
              <a:t> asiantuntija tuntee paremmin tuotteen, tietää mihin ohjaa</a:t>
            </a:r>
          </a:p>
          <a:p>
            <a:pPr>
              <a:buFont typeface="Arial" pitchFamily="34" charset="0"/>
              <a:buChar char="•"/>
            </a:pPr>
            <a:r>
              <a:rPr lang="fi-FI" dirty="0" smtClean="0"/>
              <a:t> asiantuntijan osallistuminen loppukeskusteluihin yhdessä asiakkaan ja palveluntuottajan kanssa</a:t>
            </a:r>
          </a:p>
          <a:p>
            <a:pPr>
              <a:buFont typeface="Arial" pitchFamily="34" charset="0"/>
              <a:buChar char="•"/>
            </a:pPr>
            <a:r>
              <a:rPr lang="fi-FI" dirty="0" smtClean="0"/>
              <a:t>palautteen hyödyntäminen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755576" y="476672"/>
            <a:ext cx="72122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5.</a:t>
            </a:r>
          </a:p>
          <a:p>
            <a:endParaRPr lang="fi-FI" dirty="0" smtClean="0"/>
          </a:p>
          <a:p>
            <a:r>
              <a:rPr lang="fi-FI" dirty="0" smtClean="0"/>
              <a:t>Miten </a:t>
            </a:r>
            <a:r>
              <a:rPr lang="fi-FI" b="1" dirty="0" smtClean="0">
                <a:solidFill>
                  <a:srgbClr val="FF0000"/>
                </a:solidFill>
              </a:rPr>
              <a:t>hanketoimintaa ja hankkeiden palveluita </a:t>
            </a:r>
            <a:r>
              <a:rPr lang="fi-FI" dirty="0" smtClean="0"/>
              <a:t>nykyistä paremmin</a:t>
            </a:r>
          </a:p>
          <a:p>
            <a:r>
              <a:rPr lang="fi-FI" dirty="0" smtClean="0"/>
              <a:t>kytketään 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 </a:t>
            </a:r>
          </a:p>
          <a:p>
            <a:endParaRPr lang="fi-FI" dirty="0"/>
          </a:p>
        </p:txBody>
      </p:sp>
      <p:sp>
        <p:nvSpPr>
          <p:cNvPr id="3" name="Suorakulmio 2"/>
          <p:cNvSpPr/>
          <p:nvPr/>
        </p:nvSpPr>
        <p:spPr>
          <a:xfrm>
            <a:off x="899592" y="1916832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Hankkeita paljon ja eri kohderyhmille; hankkeiden tarjoamien mahdollisuuksien tiedostaminen asiakasohjauksessa haastavaa</a:t>
            </a:r>
          </a:p>
          <a:p>
            <a:pPr lvl="1">
              <a:buNone/>
            </a:pPr>
            <a:r>
              <a:rPr lang="fi-FI" dirty="0" smtClean="0">
                <a:latin typeface="Arial" pitchFamily="34" charset="0"/>
                <a:cs typeface="Arial" pitchFamily="34" charset="0"/>
              </a:rPr>
              <a:t>→ kattava tiedottaminen hanketta suunniteltaessa/hankkeen alkaessa nuorten parissa työskenteleville</a:t>
            </a:r>
          </a:p>
          <a:p>
            <a:pPr lvl="1">
              <a:buNone/>
            </a:pPr>
            <a:endParaRPr lang="fi-FI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i-FI" dirty="0" smtClean="0">
                <a:latin typeface="Arial" pitchFamily="34" charset="0"/>
                <a:cs typeface="Arial" pitchFamily="34" charset="0"/>
              </a:rPr>
              <a:t>Yhteistyö, jalkautuminen, tietojenvaihto ja luottamuksen rakentaminen</a:t>
            </a:r>
          </a:p>
          <a:p>
            <a:pPr lvl="1"/>
            <a:endParaRPr lang="fi-FI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i-FI" dirty="0" err="1" smtClean="0">
                <a:latin typeface="Arial" pitchFamily="34" charset="0"/>
                <a:cs typeface="Arial" pitchFamily="34" charset="0"/>
              </a:rPr>
              <a:t>TE-osaamista</a:t>
            </a:r>
            <a:r>
              <a:rPr lang="fi-FI" dirty="0" smtClean="0">
                <a:latin typeface="Arial" pitchFamily="34" charset="0"/>
                <a:cs typeface="Arial" pitchFamily="34" charset="0"/>
              </a:rPr>
              <a:t> hanketoimijoille –tietoiskut</a:t>
            </a:r>
          </a:p>
          <a:p>
            <a:pPr lvl="1"/>
            <a:endParaRPr lang="fi-FI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i-FI" dirty="0" smtClean="0">
                <a:latin typeface="Arial" pitchFamily="34" charset="0"/>
                <a:cs typeface="Arial" pitchFamily="34" charset="0"/>
              </a:rPr>
              <a:t>”hankkeiden ristipölytys” – hankkeiden </a:t>
            </a:r>
            <a:r>
              <a:rPr lang="fi-FI" dirty="0" err="1" smtClean="0">
                <a:latin typeface="Arial" pitchFamily="34" charset="0"/>
                <a:cs typeface="Arial" pitchFamily="34" charset="0"/>
              </a:rPr>
              <a:t>yhteentuominen</a:t>
            </a:r>
            <a:r>
              <a:rPr lang="fi-FI" dirty="0" smtClean="0">
                <a:latin typeface="Arial" pitchFamily="34" charset="0"/>
                <a:cs typeface="Arial" pitchFamily="34" charset="0"/>
              </a:rPr>
              <a:t> ja palveluiden näkyväksi tekeminen kohderyhmälle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467544" y="404664"/>
            <a:ext cx="8892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6.</a:t>
            </a:r>
          </a:p>
          <a:p>
            <a:endParaRPr lang="fi-FI" dirty="0" smtClean="0"/>
          </a:p>
          <a:p>
            <a:r>
              <a:rPr lang="fi-FI" dirty="0" smtClean="0"/>
              <a:t>Miten </a:t>
            </a:r>
            <a:r>
              <a:rPr lang="fi-FI" b="1" dirty="0" smtClean="0">
                <a:solidFill>
                  <a:srgbClr val="FF0000"/>
                </a:solidFill>
              </a:rPr>
              <a:t>koulutusta, erityisesti työvoimapoliittista aikuiskoulutusta </a:t>
            </a:r>
            <a:r>
              <a:rPr lang="fi-FI" dirty="0" smtClean="0"/>
              <a:t>nykyistä paremmin</a:t>
            </a:r>
          </a:p>
          <a:p>
            <a:r>
              <a:rPr lang="fi-FI" dirty="0" smtClean="0"/>
              <a:t>kytketään  </a:t>
            </a:r>
            <a:r>
              <a:rPr lang="fi-FI" dirty="0" err="1" smtClean="0"/>
              <a:t>TE-palvelujen</a:t>
            </a:r>
            <a:r>
              <a:rPr lang="fi-FI" dirty="0" smtClean="0"/>
              <a:t> kokonaisuuteen </a:t>
            </a:r>
          </a:p>
          <a:p>
            <a:endParaRPr lang="fi-FI" dirty="0" smtClean="0"/>
          </a:p>
          <a:p>
            <a:r>
              <a:rPr lang="fi-FI" dirty="0" smtClean="0"/>
              <a:t>Ryhmän tuotokset, jotka esitettiin työkokouksessa, eivät </a:t>
            </a:r>
            <a:r>
              <a:rPr lang="fi-FI" smtClean="0"/>
              <a:t>löytyneet </a:t>
            </a:r>
          </a:p>
          <a:p>
            <a:r>
              <a:rPr lang="fi-FI" smtClean="0"/>
              <a:t>muistitikulta </a:t>
            </a:r>
            <a:r>
              <a:rPr lang="fi-FI" dirty="0" smtClean="0"/>
              <a:t>nro 6 vaan ryhmän 5 tuotokset löytyivät kahteen kertaan muistitikuilta 5 ja 6</a:t>
            </a:r>
          </a:p>
          <a:p>
            <a:endParaRPr lang="fi-FI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251520" y="260649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Ryhmä 7.</a:t>
            </a:r>
          </a:p>
          <a:p>
            <a:r>
              <a:rPr lang="fi-FI" sz="2000" dirty="0" smtClean="0"/>
              <a:t>Miten </a:t>
            </a:r>
            <a:r>
              <a:rPr lang="fi-FI" sz="2000" b="1" dirty="0" smtClean="0">
                <a:solidFill>
                  <a:srgbClr val="FF0000"/>
                </a:solidFill>
              </a:rPr>
              <a:t>maahanmuuttajien palvelujen </a:t>
            </a:r>
            <a:r>
              <a:rPr lang="fi-FI" sz="2000" dirty="0" smtClean="0"/>
              <a:t>kokonaisuutta kehitetään</a:t>
            </a:r>
          </a:p>
          <a:p>
            <a:endParaRPr lang="fi-FI" dirty="0" smtClean="0"/>
          </a:p>
        </p:txBody>
      </p:sp>
      <p:sp>
        <p:nvSpPr>
          <p:cNvPr id="3" name="Suorakulmio 2"/>
          <p:cNvSpPr/>
          <p:nvPr/>
        </p:nvSpPr>
        <p:spPr>
          <a:xfrm>
            <a:off x="323528" y="980728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i-FI" dirty="0" smtClean="0"/>
              <a:t>Erityisosaamisen tarve: kulttuurituntemus, palveluiden tuntemus laajasti, </a:t>
            </a:r>
          </a:p>
          <a:p>
            <a:r>
              <a:rPr lang="fi-FI" dirty="0" smtClean="0"/>
              <a:t>aito kiinnostus ja uteliaisuus, perheen tuki (nuorempien osalta)</a:t>
            </a:r>
          </a:p>
          <a:p>
            <a:pPr>
              <a:tabLst>
                <a:tab pos="365125" algn="l"/>
              </a:tabLst>
            </a:pPr>
            <a:r>
              <a:rPr lang="fi-FI" dirty="0" smtClean="0"/>
              <a:t>	- pitää huomioida kaikissa rekrytoinneissa että osaa palvella erilaisia asiakkaita</a:t>
            </a:r>
          </a:p>
          <a:p>
            <a:pPr>
              <a:tabLst>
                <a:tab pos="365125" algn="l"/>
              </a:tabLst>
            </a:pPr>
            <a:r>
              <a:rPr lang="fi-FI" dirty="0" smtClean="0"/>
              <a:t>	- maahanmuuttajataustaisia virkailijoita </a:t>
            </a:r>
            <a:r>
              <a:rPr lang="fi-FI" dirty="0" err="1" smtClean="0"/>
              <a:t>TE-toimistoon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Tärkeää että päästään kotopalveluista integroitumaan ns. normaalipalveluihin, </a:t>
            </a:r>
          </a:p>
          <a:p>
            <a:r>
              <a:rPr lang="fi-FI" dirty="0" smtClean="0"/>
              <a:t>palvelut palvelutarpeen mukaan (</a:t>
            </a:r>
            <a:r>
              <a:rPr lang="fi-FI" dirty="0" err="1" smtClean="0"/>
              <a:t>esim</a:t>
            </a:r>
            <a:r>
              <a:rPr lang="fi-FI" dirty="0" smtClean="0"/>
              <a:t> siirtymisen kynnyksen madaltaminen </a:t>
            </a:r>
          </a:p>
          <a:p>
            <a:r>
              <a:rPr lang="fi-FI" dirty="0" smtClean="0"/>
              <a:t>järjestämällä tulkkausta myös muissa palveluissa), myös OHJAAMOT!</a:t>
            </a:r>
          </a:p>
          <a:p>
            <a:pPr>
              <a:buFontTx/>
              <a:buChar char="-"/>
            </a:pPr>
            <a:r>
              <a:rPr lang="fi-FI" dirty="0" err="1" smtClean="0"/>
              <a:t>TE-hallinnossa</a:t>
            </a:r>
            <a:r>
              <a:rPr lang="fi-FI" dirty="0" smtClean="0"/>
              <a:t> pitäisi käydä keskustelua siitä, mitä maahanmuuttoasioiden </a:t>
            </a:r>
          </a:p>
          <a:p>
            <a:r>
              <a:rPr lang="fi-FI" dirty="0" smtClean="0"/>
              <a:t>koordinointi merkitsee </a:t>
            </a:r>
            <a:r>
              <a:rPr lang="fi-FI" dirty="0" err="1" smtClean="0"/>
              <a:t>TE-toimistoissa</a:t>
            </a:r>
            <a:endParaRPr lang="fi-FI" dirty="0" smtClean="0"/>
          </a:p>
          <a:p>
            <a:pPr>
              <a:tabLst>
                <a:tab pos="365125" algn="l"/>
              </a:tabLst>
            </a:pPr>
            <a:r>
              <a:rPr lang="fi-FI" dirty="0" smtClean="0"/>
              <a:t>	- linjojen välinen yhteistyö keskeistä jos halutaan että siirtymät toimii</a:t>
            </a:r>
          </a:p>
          <a:p>
            <a:pPr>
              <a:tabLst>
                <a:tab pos="365125" algn="l"/>
              </a:tabLst>
            </a:pPr>
            <a:r>
              <a:rPr lang="fi-FI" dirty="0" smtClean="0"/>
              <a:t>	- maahanmuuttoasiat usein henkilöityneitä, muilla ei välttämättä tietoa </a:t>
            </a:r>
          </a:p>
          <a:p>
            <a:pPr>
              <a:buFontTx/>
              <a:buChar char="-"/>
            </a:pPr>
            <a:r>
              <a:rPr lang="fi-FI" dirty="0" smtClean="0"/>
              <a:t>Voitaisiinko ostaa kokonaisia palveluprosesseja? (”palvelutarjottimia eri ryhmille”)</a:t>
            </a:r>
          </a:p>
          <a:p>
            <a:pPr>
              <a:buFontTx/>
              <a:buChar char="-"/>
            </a:pPr>
            <a:r>
              <a:rPr lang="fi-FI" dirty="0" smtClean="0"/>
              <a:t> Yhteistyöverkostot tärkeitä, yhteistyö esimerkiksi koulutusten suunnittelussa </a:t>
            </a:r>
          </a:p>
          <a:p>
            <a:r>
              <a:rPr lang="fi-FI" dirty="0" smtClean="0"/>
              <a:t>(ELY, </a:t>
            </a:r>
            <a:r>
              <a:rPr lang="fi-FI" dirty="0" err="1" smtClean="0"/>
              <a:t>TE-toimistot</a:t>
            </a:r>
            <a:r>
              <a:rPr lang="fi-FI" dirty="0" smtClean="0"/>
              <a:t>, oppilaitokset ja koulutuksen järjestäjät…)</a:t>
            </a:r>
          </a:p>
          <a:p>
            <a:pPr>
              <a:buFontTx/>
              <a:buChar char="-"/>
            </a:pPr>
            <a:r>
              <a:rPr lang="fi-FI" dirty="0" smtClean="0"/>
              <a:t>Pitäisi olla riittävästi aikaa maahanmuuttajien palveluun </a:t>
            </a:r>
            <a:r>
              <a:rPr lang="fi-FI" dirty="0" err="1" smtClean="0"/>
              <a:t>TE-toimistoissa</a:t>
            </a:r>
            <a:endParaRPr lang="fi-FI" dirty="0" smtClean="0"/>
          </a:p>
          <a:p>
            <a:r>
              <a:rPr lang="fi-FI" dirty="0" smtClean="0"/>
              <a:t>- Maahanmuuttoon liittyviä </a:t>
            </a:r>
            <a:r>
              <a:rPr lang="fi-FI" dirty="0" err="1" smtClean="0"/>
              <a:t>ESR-hankkeita</a:t>
            </a:r>
            <a:r>
              <a:rPr lang="fi-FI" dirty="0" smtClean="0"/>
              <a:t> haettu vähemmän? Hankeväsymystä?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563</Words>
  <Application>Microsoft Office PowerPoint</Application>
  <PresentationFormat>Näytössä katseltava diaesitys (4:3)</PresentationFormat>
  <Paragraphs>109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Oletusrakenne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Karlsson Ulla-Jill</dc:creator>
  <cp:lastModifiedBy>temasunmti1</cp:lastModifiedBy>
  <cp:revision>76</cp:revision>
  <dcterms:created xsi:type="dcterms:W3CDTF">2014-03-12T08:39:42Z</dcterms:created>
  <dcterms:modified xsi:type="dcterms:W3CDTF">2015-03-12T09:58:12Z</dcterms:modified>
</cp:coreProperties>
</file>